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61"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 descr="C:\Documents and Settings\Администратор\Рабочий стол\коорупция\53bf8e5ce171c_thumb900.jpg"/>
          <p:cNvPicPr>
            <a:picLocks noChangeAspect="1" noChangeArrowheads="1"/>
          </p:cNvPicPr>
          <p:nvPr/>
        </p:nvPicPr>
        <p:blipFill>
          <a:blip r:embed="rId2" cstate="print"/>
          <a:srcRect l="10695" r="12057"/>
          <a:stretch>
            <a:fillRect/>
          </a:stretch>
        </p:blipFill>
        <p:spPr bwMode="auto">
          <a:xfrm>
            <a:off x="1943482" y="142852"/>
            <a:ext cx="6914797" cy="5786478"/>
          </a:xfrm>
          <a:prstGeom prst="rect">
            <a:avLst/>
          </a:prstGeom>
          <a:noFill/>
          <a:ln w="9525">
            <a:noFill/>
            <a:miter lim="800000"/>
            <a:headEnd/>
            <a:tailEnd/>
          </a:ln>
        </p:spPr>
      </p:pic>
      <p:sp>
        <p:nvSpPr>
          <p:cNvPr id="1027" name="WordArt 3"/>
          <p:cNvSpPr>
            <a:spLocks noChangeArrowheads="1" noChangeShapeType="1" noTextEdit="1"/>
          </p:cNvSpPr>
          <p:nvPr/>
        </p:nvSpPr>
        <p:spPr bwMode="auto">
          <a:xfrm>
            <a:off x="4045250" y="1688247"/>
            <a:ext cx="2884204" cy="1455001"/>
          </a:xfrm>
          <a:prstGeom prst="rect">
            <a:avLst/>
          </a:prstGeom>
        </p:spPr>
        <p:txBody>
          <a:bodyPr wrap="none" fromWordArt="1">
            <a:prstTxWarp prst="textArchUp">
              <a:avLst>
                <a:gd name="adj" fmla="val 9981293"/>
              </a:avLst>
            </a:prstTxWarp>
          </a:bodyPr>
          <a:lstStyle/>
          <a:p>
            <a:pPr algn="ctr" rtl="0"/>
            <a:r>
              <a:rPr lang="ru-RU" sz="3600" i="1" kern="10" spc="0" dirty="0" smtClean="0">
                <a:ln w="9525">
                  <a:solidFill>
                    <a:srgbClr val="FF0000"/>
                  </a:solidFill>
                  <a:round/>
                  <a:headEnd/>
                  <a:tailEnd/>
                </a:ln>
                <a:solidFill>
                  <a:srgbClr val="FF0000"/>
                </a:solidFill>
                <a:effectLst/>
                <a:latin typeface="Arial"/>
                <a:cs typeface="Arial"/>
              </a:rPr>
              <a:t> "</a:t>
            </a:r>
            <a:r>
              <a:rPr lang="ru-RU" sz="3600" i="1" kern="10" spc="0" dirty="0" err="1" smtClean="0">
                <a:ln w="9525">
                  <a:solidFill>
                    <a:srgbClr val="FF0000"/>
                  </a:solidFill>
                  <a:round/>
                  <a:headEnd/>
                  <a:tailEnd/>
                </a:ln>
                <a:solidFill>
                  <a:srgbClr val="FF0000"/>
                </a:solidFill>
                <a:effectLst/>
                <a:latin typeface="Arial"/>
                <a:cs typeface="Arial"/>
              </a:rPr>
              <a:t>Адал</a:t>
            </a:r>
            <a:r>
              <a:rPr lang="ru-RU" sz="3600" i="1" kern="10" spc="0" dirty="0" smtClean="0">
                <a:ln w="9525">
                  <a:solidFill>
                    <a:srgbClr val="FF0000"/>
                  </a:solidFill>
                  <a:round/>
                  <a:headEnd/>
                  <a:tailEnd/>
                </a:ln>
                <a:solidFill>
                  <a:srgbClr val="FF0000"/>
                </a:solidFill>
                <a:effectLst/>
                <a:latin typeface="Arial"/>
                <a:cs typeface="Arial"/>
              </a:rPr>
              <a:t> </a:t>
            </a:r>
            <a:r>
              <a:rPr lang="ru-RU" sz="3600" i="1" kern="10" spc="0" dirty="0" err="1" smtClean="0">
                <a:ln w="9525">
                  <a:solidFill>
                    <a:srgbClr val="FF0000"/>
                  </a:solidFill>
                  <a:round/>
                  <a:headEnd/>
                  <a:tailEnd/>
                </a:ln>
                <a:solidFill>
                  <a:srgbClr val="FF0000"/>
                </a:solidFill>
                <a:effectLst/>
                <a:latin typeface="Arial"/>
                <a:cs typeface="Arial"/>
              </a:rPr>
              <a:t>Ұрпақ" </a:t>
            </a:r>
            <a:r>
              <a:rPr lang="ru-RU" sz="3600" i="1" kern="10" spc="0" dirty="0" smtClean="0">
                <a:ln w="9525">
                  <a:solidFill>
                    <a:srgbClr val="FF0000"/>
                  </a:solidFill>
                  <a:round/>
                  <a:headEnd/>
                  <a:tailEnd/>
                </a:ln>
                <a:solidFill>
                  <a:srgbClr val="FF0000"/>
                </a:solidFill>
                <a:effectLst/>
                <a:latin typeface="Arial"/>
                <a:cs typeface="Arial"/>
              </a:rPr>
              <a:t>клубы</a:t>
            </a:r>
            <a:endParaRPr lang="ru-RU" sz="3600" i="1" kern="10" spc="0" dirty="0">
              <a:ln w="9525">
                <a:solidFill>
                  <a:srgbClr val="FF0000"/>
                </a:solidFill>
                <a:round/>
                <a:headEnd/>
                <a:tailEnd/>
              </a:ln>
              <a:solidFill>
                <a:srgbClr val="FF0000"/>
              </a:solidFill>
              <a:effectLst/>
              <a:latin typeface="Arial"/>
              <a:cs typeface="Arial"/>
            </a:endParaRPr>
          </a:p>
        </p:txBody>
      </p:sp>
      <p:sp>
        <p:nvSpPr>
          <p:cNvPr id="1028" name="WordArt 4"/>
          <p:cNvSpPr>
            <a:spLocks noChangeArrowheads="1" noChangeShapeType="1" noTextEdit="1"/>
          </p:cNvSpPr>
          <p:nvPr/>
        </p:nvSpPr>
        <p:spPr bwMode="auto">
          <a:xfrm rot="21404183">
            <a:off x="3917800" y="3208109"/>
            <a:ext cx="3164373" cy="2204306"/>
          </a:xfrm>
          <a:prstGeom prst="rect">
            <a:avLst/>
          </a:prstGeom>
        </p:spPr>
        <p:txBody>
          <a:bodyPr wrap="none" fromWordArt="1">
            <a:prstTxWarp prst="textArchDown">
              <a:avLst>
                <a:gd name="adj" fmla="val 0"/>
              </a:avLst>
            </a:prstTxWarp>
          </a:bodyPr>
          <a:lstStyle/>
          <a:p>
            <a:pPr algn="ctr" rtl="0"/>
            <a:r>
              <a:rPr lang="ru-RU" sz="3600" i="1" kern="10" spc="0" dirty="0" err="1" smtClean="0">
                <a:ln w="9525">
                  <a:solidFill>
                    <a:srgbClr val="002060"/>
                  </a:solidFill>
                  <a:round/>
                  <a:headEnd/>
                  <a:tailEnd/>
                </a:ln>
                <a:solidFill>
                  <a:srgbClr val="002060"/>
                </a:solidFill>
                <a:effectLst/>
                <a:latin typeface="Arial"/>
                <a:cs typeface="Arial"/>
              </a:rPr>
              <a:t>Байтерек</a:t>
            </a:r>
            <a:r>
              <a:rPr lang="ru-RU" sz="3600" i="1" kern="10" spc="0" dirty="0" smtClean="0">
                <a:ln w="9525">
                  <a:solidFill>
                    <a:srgbClr val="002060"/>
                  </a:solidFill>
                  <a:round/>
                  <a:headEnd/>
                  <a:tailEnd/>
                </a:ln>
                <a:solidFill>
                  <a:srgbClr val="002060"/>
                </a:solidFill>
                <a:effectLst/>
                <a:latin typeface="Arial"/>
                <a:cs typeface="Arial"/>
              </a:rPr>
              <a:t> орта </a:t>
            </a:r>
            <a:r>
              <a:rPr lang="ru-RU" sz="3600" i="1" kern="10" spc="0" dirty="0" err="1" smtClean="0">
                <a:ln w="9525">
                  <a:solidFill>
                    <a:srgbClr val="002060"/>
                  </a:solidFill>
                  <a:round/>
                  <a:headEnd/>
                  <a:tailEnd/>
                </a:ln>
                <a:solidFill>
                  <a:srgbClr val="002060"/>
                </a:solidFill>
                <a:effectLst/>
                <a:latin typeface="Arial"/>
                <a:cs typeface="Arial"/>
              </a:rPr>
              <a:t>мектебі</a:t>
            </a:r>
            <a:endParaRPr lang="ru-RU" sz="3600" i="1" kern="10" spc="0" dirty="0">
              <a:ln w="9525">
                <a:solidFill>
                  <a:srgbClr val="002060"/>
                </a:solidFill>
                <a:round/>
                <a:headEnd/>
                <a:tailEnd/>
              </a:ln>
              <a:solidFill>
                <a:srgbClr val="002060"/>
              </a:solidFill>
              <a:effectLst/>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2214578"/>
          </a:xfrm>
        </p:spPr>
        <p:txBody>
          <a:bodyPr>
            <a:normAutofit fontScale="90000"/>
          </a:bodyPr>
          <a:lstStyle/>
          <a:p>
            <a:r>
              <a:rPr lang="ru-RU" dirty="0" smtClean="0">
                <a:solidFill>
                  <a:srgbClr val="FF0000"/>
                </a:solidFill>
              </a:rPr>
              <a:t/>
            </a:r>
            <a:br>
              <a:rPr lang="ru-RU" dirty="0" smtClean="0">
                <a:solidFill>
                  <a:srgbClr val="FF0000"/>
                </a:solidFill>
              </a:rPr>
            </a:br>
            <a:r>
              <a:rPr lang="ru-RU" dirty="0" smtClean="0">
                <a:solidFill>
                  <a:srgbClr val="FF0000"/>
                </a:solidFill>
              </a:rPr>
              <a:t>Дискуссионный практикум </a:t>
            </a:r>
            <a:r>
              <a:rPr lang="ru-RU" dirty="0" smtClean="0">
                <a:solidFill>
                  <a:schemeClr val="accent5">
                    <a:lumMod val="75000"/>
                  </a:schemeClr>
                </a:solidFill>
              </a:rPr>
              <a:t>«Основы общественного порядка»</a:t>
            </a:r>
            <a:br>
              <a:rPr lang="ru-RU" dirty="0" smtClean="0">
                <a:solidFill>
                  <a:schemeClr val="accent5">
                    <a:lumMod val="75000"/>
                  </a:schemeClr>
                </a:solidFill>
              </a:rPr>
            </a:br>
            <a:r>
              <a:rPr lang="ru-RU" dirty="0" smtClean="0">
                <a:solidFill>
                  <a:srgbClr val="FF0000"/>
                </a:solidFill>
              </a:rPr>
              <a:t>Цель: </a:t>
            </a:r>
            <a:r>
              <a:rPr lang="ru-RU" dirty="0" smtClean="0">
                <a:solidFill>
                  <a:schemeClr val="accent5">
                    <a:lumMod val="75000"/>
                  </a:schemeClr>
                </a:solidFill>
              </a:rPr>
              <a:t>Обобщить знания учащихся об основных правах ребенка</a:t>
            </a:r>
            <a:br>
              <a:rPr lang="ru-RU" dirty="0" smtClean="0">
                <a:solidFill>
                  <a:schemeClr val="accent5">
                    <a:lumMod val="75000"/>
                  </a:schemeClr>
                </a:solidFill>
              </a:rPr>
            </a:br>
            <a:endParaRPr lang="ru-RU" dirty="0">
              <a:solidFill>
                <a:schemeClr val="accent5">
                  <a:lumMod val="75000"/>
                </a:schemeClr>
              </a:solidFill>
            </a:endParaRPr>
          </a:p>
        </p:txBody>
      </p:sp>
      <p:pic>
        <p:nvPicPr>
          <p:cNvPr id="4" name="Рисунок 3" descr="C:\Users\Лена\AppData\Local\Microsoft\Windows\Temporary Internet Files\Content.Word\DSC_0725.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71538" y="3000372"/>
            <a:ext cx="3429024" cy="2428892"/>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5" name="Рисунок 4" descr="C:\Users\Лена\AppData\Local\Microsoft\Windows\Temporary Internet Files\Content.Word\DSC_0739.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929190" y="3000372"/>
            <a:ext cx="3786214" cy="2428892"/>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643998" cy="1368412"/>
          </a:xfrm>
        </p:spPr>
        <p:txBody>
          <a:bodyPr>
            <a:normAutofit fontScale="90000"/>
          </a:bodyPr>
          <a:lstStyle/>
          <a:p>
            <a:r>
              <a:rPr lang="ru-RU" dirty="0" smtClean="0">
                <a:solidFill>
                  <a:srgbClr val="C00000"/>
                </a:solidFill>
              </a:rPr>
              <a:t>Месячник</a:t>
            </a:r>
            <a:r>
              <a:rPr lang="ru-RU" dirty="0" smtClean="0">
                <a:solidFill>
                  <a:srgbClr val="0070C0"/>
                </a:solidFill>
              </a:rPr>
              <a:t> «Казахстан – правовое государство»</a:t>
            </a:r>
            <a:endParaRPr lang="ru-RU" dirty="0">
              <a:solidFill>
                <a:srgbClr val="0070C0"/>
              </a:solidFill>
            </a:endParaRPr>
          </a:p>
        </p:txBody>
      </p:sp>
      <p:sp>
        <p:nvSpPr>
          <p:cNvPr id="4" name="Прямоугольник 3"/>
          <p:cNvSpPr/>
          <p:nvPr/>
        </p:nvSpPr>
        <p:spPr>
          <a:xfrm>
            <a:off x="571472" y="1643050"/>
            <a:ext cx="3071834" cy="646331"/>
          </a:xfrm>
          <a:prstGeom prst="rect">
            <a:avLst/>
          </a:prstGeom>
        </p:spPr>
        <p:txBody>
          <a:bodyPr wrap="square">
            <a:spAutoFit/>
          </a:bodyPr>
          <a:lstStyle/>
          <a:p>
            <a:pPr lvl="0" algn="ctr"/>
            <a:r>
              <a:rPr lang="ru-RU" b="1" cap="all" dirty="0" smtClean="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rPr>
              <a:t>Классный час «Школа против коррупции»</a:t>
            </a:r>
            <a:endParaRPr lang="ru-RU" b="1" cap="all" dirty="0">
              <a:ln/>
              <a:solidFill>
                <a:srgbClr val="7030A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5" name="Прямоугольник 4"/>
          <p:cNvSpPr/>
          <p:nvPr/>
        </p:nvSpPr>
        <p:spPr>
          <a:xfrm>
            <a:off x="500034" y="2285992"/>
            <a:ext cx="3357586" cy="923330"/>
          </a:xfrm>
          <a:prstGeom prst="rect">
            <a:avLst/>
          </a:prstGeom>
        </p:spPr>
        <p:txBody>
          <a:bodyPr wrap="square">
            <a:spAutoFit/>
          </a:bodyPr>
          <a:lstStyle/>
          <a:p>
            <a:r>
              <a:rPr lang="ru-RU" dirty="0" smtClean="0">
                <a:solidFill>
                  <a:srgbClr val="0070C0"/>
                </a:solidFill>
              </a:rPr>
              <a:t>Цель:  формирование </a:t>
            </a:r>
            <a:r>
              <a:rPr lang="ru-RU" dirty="0" err="1" smtClean="0">
                <a:solidFill>
                  <a:srgbClr val="0070C0"/>
                </a:solidFill>
              </a:rPr>
              <a:t>антикоррупционной</a:t>
            </a:r>
            <a:r>
              <a:rPr lang="ru-RU" dirty="0" smtClean="0">
                <a:solidFill>
                  <a:srgbClr val="0070C0"/>
                </a:solidFill>
              </a:rPr>
              <a:t> культуры  у учащихся.</a:t>
            </a:r>
            <a:endParaRPr lang="ru-RU" dirty="0">
              <a:solidFill>
                <a:srgbClr val="0070C0"/>
              </a:solidFill>
            </a:endParaRPr>
          </a:p>
        </p:txBody>
      </p:sp>
      <p:pic>
        <p:nvPicPr>
          <p:cNvPr id="6" name="Рисунок 5" descr="C:\Users\Пользователь\Desktop\коррупция мероприятия Адал Урпак\20180115_131836.jpg"/>
          <p:cNvPicPr/>
          <p:nvPr/>
        </p:nvPicPr>
        <p:blipFill>
          <a:blip r:embed="rId2" cstate="print"/>
          <a:srcRect/>
          <a:stretch>
            <a:fillRect/>
          </a:stretch>
        </p:blipFill>
        <p:spPr bwMode="auto">
          <a:xfrm>
            <a:off x="395536" y="3356992"/>
            <a:ext cx="4143404" cy="2786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5214942" y="1571612"/>
            <a:ext cx="3357586" cy="646331"/>
          </a:xfrm>
          <a:prstGeom prst="rect">
            <a:avLst/>
          </a:prstGeom>
        </p:spPr>
        <p:txBody>
          <a:bodyPr wrap="square">
            <a:spAutoFit/>
          </a:bodyPr>
          <a:lstStyle/>
          <a:p>
            <a:pPr lvl="0" algn="ctr"/>
            <a:r>
              <a:rPr lang="ru-RU"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Круглый стол «Наш выбор – правовое государство»</a:t>
            </a:r>
            <a:endParaRPr lang="ru-RU"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pic>
        <p:nvPicPr>
          <p:cNvPr id="9" name="Рисунок 8" descr="C:\Users\Пользователь\Desktop\коррупция мероприятия Адал Урпак\20180202_100212.jpg"/>
          <p:cNvPicPr/>
          <p:nvPr/>
        </p:nvPicPr>
        <p:blipFill>
          <a:blip r:embed="rId3" cstate="print"/>
          <a:srcRect/>
          <a:stretch>
            <a:fillRect/>
          </a:stretch>
        </p:blipFill>
        <p:spPr bwMode="auto">
          <a:xfrm>
            <a:off x="4788024" y="3356992"/>
            <a:ext cx="3929660" cy="2448272"/>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11" name="Прямоугольник 10"/>
          <p:cNvSpPr/>
          <p:nvPr/>
        </p:nvSpPr>
        <p:spPr>
          <a:xfrm>
            <a:off x="5000628" y="2214554"/>
            <a:ext cx="3929090" cy="646331"/>
          </a:xfrm>
          <a:prstGeom prst="rect">
            <a:avLst/>
          </a:prstGeom>
        </p:spPr>
        <p:txBody>
          <a:bodyPr wrap="square">
            <a:spAutoFit/>
          </a:bodyPr>
          <a:lstStyle/>
          <a:p>
            <a:r>
              <a:rPr lang="ru-RU" dirty="0" smtClean="0">
                <a:solidFill>
                  <a:srgbClr val="FF0000"/>
                </a:solidFill>
              </a:rPr>
              <a:t>Цель : Охарактеризовать Республику Казахстан, как правовое государство. </a:t>
            </a:r>
            <a:endParaRPr lang="ru-RU"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Акция «Чистый двор – чистое село»</a:t>
            </a:r>
            <a:endParaRPr lang="ru-RU" dirty="0">
              <a:solidFill>
                <a:srgbClr val="C00000"/>
              </a:solidFill>
            </a:endParaRPr>
          </a:p>
        </p:txBody>
      </p:sp>
      <p:pic>
        <p:nvPicPr>
          <p:cNvPr id="3" name="Рисунок 2" descr="C:\Users\Лена\AppData\Local\Microsoft\Windows\Temporary Internet Files\Content.Word\DSC_0940.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1357298"/>
            <a:ext cx="3371850" cy="2362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descr="IMG_20171011_171542"/>
          <p:cNvPicPr/>
          <p:nvPr/>
        </p:nvPicPr>
        <p:blipFill>
          <a:blip r:embed="rId3" cstate="print"/>
          <a:srcRect/>
          <a:stretch>
            <a:fillRect/>
          </a:stretch>
        </p:blipFill>
        <p:spPr bwMode="auto">
          <a:xfrm>
            <a:off x="4857752" y="1428736"/>
            <a:ext cx="3270250" cy="2357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IMG_20171010_165039"/>
          <p:cNvPicPr/>
          <p:nvPr/>
        </p:nvPicPr>
        <p:blipFill>
          <a:blip r:embed="rId4" cstate="print"/>
          <a:srcRect/>
          <a:stretch>
            <a:fillRect/>
          </a:stretch>
        </p:blipFill>
        <p:spPr bwMode="auto">
          <a:xfrm>
            <a:off x="3214678" y="4000504"/>
            <a:ext cx="3282950" cy="2362200"/>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Конкурс рисунков </a:t>
            </a:r>
            <a:r>
              <a:rPr lang="ru-RU" dirty="0" smtClean="0">
                <a:solidFill>
                  <a:srgbClr val="C00000"/>
                </a:solidFill>
              </a:rPr>
              <a:t>«Карта коррупционных правонарушений»</a:t>
            </a:r>
            <a:endParaRPr lang="ru-RU" dirty="0">
              <a:solidFill>
                <a:srgbClr val="C00000"/>
              </a:solidFill>
            </a:endParaRPr>
          </a:p>
        </p:txBody>
      </p:sp>
      <p:pic>
        <p:nvPicPr>
          <p:cNvPr id="3" name="Рисунок 2" descr="C:\Users\Пользователь\Desktop\коррупция мероприятия Адал Урпак\IMG-20180109-WA0001.jpg"/>
          <p:cNvPicPr/>
          <p:nvPr/>
        </p:nvPicPr>
        <p:blipFill>
          <a:blip r:embed="rId2" cstate="print"/>
          <a:srcRect/>
          <a:stretch>
            <a:fillRect/>
          </a:stretch>
        </p:blipFill>
        <p:spPr bwMode="auto">
          <a:xfrm>
            <a:off x="928662" y="1785926"/>
            <a:ext cx="3143272" cy="2214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C:\Users\Пользователь\Desktop\коррупция мероприятия Адал Урпак\IMG-20180109-WA0002.jpg"/>
          <p:cNvPicPr/>
          <p:nvPr/>
        </p:nvPicPr>
        <p:blipFill>
          <a:blip r:embed="rId3" cstate="print"/>
          <a:srcRect/>
          <a:stretch>
            <a:fillRect/>
          </a:stretch>
        </p:blipFill>
        <p:spPr bwMode="auto">
          <a:xfrm>
            <a:off x="5072066" y="1785926"/>
            <a:ext cx="3000396" cy="2214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C:\Users\Пользователь\Desktop\коррупция мероприятия Адал Урпак\IMG-20180109-WA0004.jpg"/>
          <p:cNvPicPr/>
          <p:nvPr/>
        </p:nvPicPr>
        <p:blipFill>
          <a:blip r:embed="rId4" cstate="print"/>
          <a:srcRect/>
          <a:stretch>
            <a:fillRect/>
          </a:stretch>
        </p:blipFill>
        <p:spPr bwMode="auto">
          <a:xfrm>
            <a:off x="3143240" y="4214818"/>
            <a:ext cx="2928958"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511288"/>
          </a:xfrm>
        </p:spPr>
        <p:txBody>
          <a:bodyPr>
            <a:noAutofit/>
          </a:bodyPr>
          <a:lstStyle/>
          <a:p>
            <a:r>
              <a:rPr lang="ru-RU" sz="2400" dirty="0" err="1" smtClean="0">
                <a:solidFill>
                  <a:srgbClr val="FF0000"/>
                </a:solidFill>
              </a:rPr>
              <a:t>Единный</a:t>
            </a:r>
            <a:r>
              <a:rPr lang="ru-RU" sz="2400" dirty="0" smtClean="0">
                <a:solidFill>
                  <a:srgbClr val="FF0000"/>
                </a:solidFill>
              </a:rPr>
              <a:t> час </a:t>
            </a:r>
            <a:r>
              <a:rPr lang="ru-RU" sz="2400" dirty="0" smtClean="0">
                <a:solidFill>
                  <a:srgbClr val="0070C0"/>
                </a:solidFill>
              </a:rPr>
              <a:t>«Двадцатилетие  становления </a:t>
            </a:r>
            <a:r>
              <a:rPr lang="ru-RU" sz="2400" dirty="0" err="1" smtClean="0">
                <a:solidFill>
                  <a:srgbClr val="0070C0"/>
                </a:solidFill>
              </a:rPr>
              <a:t>антикоррупционного</a:t>
            </a:r>
            <a:r>
              <a:rPr lang="ru-RU" sz="2400" dirty="0" smtClean="0">
                <a:solidFill>
                  <a:srgbClr val="0070C0"/>
                </a:solidFill>
              </a:rPr>
              <a:t> законодательства» </a:t>
            </a:r>
            <a:br>
              <a:rPr lang="ru-RU" sz="2400" dirty="0" smtClean="0">
                <a:solidFill>
                  <a:srgbClr val="0070C0"/>
                </a:solidFill>
              </a:rPr>
            </a:br>
            <a:r>
              <a:rPr lang="ru-RU" sz="2400" dirty="0" smtClean="0">
                <a:solidFill>
                  <a:srgbClr val="0070C0"/>
                </a:solidFill>
              </a:rPr>
              <a:t>( 9 классы)</a:t>
            </a:r>
            <a:br>
              <a:rPr lang="ru-RU" sz="2400" dirty="0" smtClean="0">
                <a:solidFill>
                  <a:srgbClr val="0070C0"/>
                </a:solidFill>
              </a:rPr>
            </a:br>
            <a:r>
              <a:rPr lang="ru-RU" sz="2400" dirty="0" smtClean="0">
                <a:solidFill>
                  <a:srgbClr val="FF0000"/>
                </a:solidFill>
              </a:rPr>
              <a:t>Цель: </a:t>
            </a:r>
            <a:r>
              <a:rPr lang="ru-RU" sz="2400" dirty="0" smtClean="0">
                <a:solidFill>
                  <a:srgbClr val="0070C0"/>
                </a:solidFill>
              </a:rPr>
              <a:t>усвоить понятие коррупция, познакомиться с </a:t>
            </a:r>
            <a:r>
              <a:rPr lang="ru-RU" sz="2400" dirty="0" err="1" smtClean="0">
                <a:solidFill>
                  <a:srgbClr val="0070C0"/>
                </a:solidFill>
              </a:rPr>
              <a:t>антикоррупционным</a:t>
            </a:r>
            <a:r>
              <a:rPr lang="ru-RU" sz="2400" dirty="0" smtClean="0">
                <a:solidFill>
                  <a:srgbClr val="0070C0"/>
                </a:solidFill>
              </a:rPr>
              <a:t> законодательством.</a:t>
            </a:r>
            <a:endParaRPr lang="ru-RU" sz="2400" dirty="0">
              <a:solidFill>
                <a:srgbClr val="0070C0"/>
              </a:solidFill>
            </a:endParaRPr>
          </a:p>
        </p:txBody>
      </p:sp>
      <p:pic>
        <p:nvPicPr>
          <p:cNvPr id="3" name="Рисунок 2" descr="20180305_102008.jpg"/>
          <p:cNvPicPr/>
          <p:nvPr/>
        </p:nvPicPr>
        <p:blipFill>
          <a:blip r:embed="rId2" cstate="print"/>
          <a:stretch>
            <a:fillRect/>
          </a:stretch>
        </p:blipFill>
        <p:spPr>
          <a:xfrm>
            <a:off x="142844" y="2071678"/>
            <a:ext cx="3923311" cy="2447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20180305_102636.jpg"/>
          <p:cNvPicPr/>
          <p:nvPr/>
        </p:nvPicPr>
        <p:blipFill>
          <a:blip r:embed="rId3" cstate="print"/>
          <a:stretch>
            <a:fillRect/>
          </a:stretch>
        </p:blipFill>
        <p:spPr>
          <a:xfrm>
            <a:off x="4714876" y="2143116"/>
            <a:ext cx="4000528"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20180305_102643.jpg"/>
          <p:cNvPicPr/>
          <p:nvPr/>
        </p:nvPicPr>
        <p:blipFill>
          <a:blip r:embed="rId4" cstate="print"/>
          <a:stretch>
            <a:fillRect/>
          </a:stretch>
        </p:blipFill>
        <p:spPr>
          <a:xfrm>
            <a:off x="2500298" y="4643446"/>
            <a:ext cx="4429156" cy="2214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472518" cy="2143140"/>
          </a:xfrm>
        </p:spPr>
        <p:txBody>
          <a:bodyPr>
            <a:normAutofit fontScale="90000"/>
          </a:bodyPr>
          <a:lstStyle/>
          <a:p>
            <a:r>
              <a:rPr lang="kk-KZ" sz="2700" b="1" dirty="0" smtClean="0">
                <a:solidFill>
                  <a:srgbClr val="C00000"/>
                </a:solidFill>
              </a:rPr>
              <a:t>Сыбайлас жемқорлыққа қарсы мәдениетті қалыптастыруға бағытталған инсталляциялар байқауы</a:t>
            </a:r>
            <a:br>
              <a:rPr lang="kk-KZ" sz="2700" b="1" dirty="0" smtClean="0">
                <a:solidFill>
                  <a:srgbClr val="C00000"/>
                </a:solidFill>
              </a:rPr>
            </a:br>
            <a:r>
              <a:rPr lang="kk-KZ" sz="2700" b="1" dirty="0" smtClean="0">
                <a:solidFill>
                  <a:srgbClr val="C00000"/>
                </a:solidFill>
              </a:rPr>
              <a:t>Конкурс инсталляций антикоррупционной направленности</a:t>
            </a:r>
            <a:r>
              <a:rPr lang="ru-RU" dirty="0" smtClean="0"/>
              <a:t/>
            </a:r>
            <a:br>
              <a:rPr lang="ru-RU" dirty="0" smtClean="0"/>
            </a:br>
            <a:endParaRPr lang="ru-RU" dirty="0"/>
          </a:p>
        </p:txBody>
      </p:sp>
      <p:pic>
        <p:nvPicPr>
          <p:cNvPr id="4" name="Рисунок 3" descr="C:\Users\Пользователь\AppData\Local\Microsoft\Windows\Temporary Internet Files\Content.Word\20180914_111419.jpg"/>
          <p:cNvPicPr/>
          <p:nvPr/>
        </p:nvPicPr>
        <p:blipFill>
          <a:blip r:embed="rId2" cstate="print"/>
          <a:srcRect/>
          <a:stretch>
            <a:fillRect/>
          </a:stretch>
        </p:blipFill>
        <p:spPr bwMode="auto">
          <a:xfrm>
            <a:off x="4286248" y="1928802"/>
            <a:ext cx="3395560" cy="17145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descr="C:\Users\Пользователь\AppData\Local\Microsoft\Windows\Temporary Internet Files\Content.Word\20180914_111924.jpg"/>
          <p:cNvPicPr/>
          <p:nvPr/>
        </p:nvPicPr>
        <p:blipFill>
          <a:blip r:embed="rId3" cstate="print"/>
          <a:srcRect/>
          <a:stretch>
            <a:fillRect/>
          </a:stretch>
        </p:blipFill>
        <p:spPr bwMode="auto">
          <a:xfrm>
            <a:off x="3428992" y="4000504"/>
            <a:ext cx="4714908" cy="2558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descr="C:\Users\Пользователь\AppData\Local\Microsoft\Windows\Temporary Internet Files\Content.Word\20180914_111402.jpg"/>
          <p:cNvPicPr/>
          <p:nvPr/>
        </p:nvPicPr>
        <p:blipFill>
          <a:blip r:embed="rId4" cstate="print"/>
          <a:srcRect/>
          <a:stretch>
            <a:fillRect/>
          </a:stretch>
        </p:blipFill>
        <p:spPr bwMode="auto">
          <a:xfrm>
            <a:off x="857224" y="2071678"/>
            <a:ext cx="2786082" cy="1643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fontScale="90000"/>
          </a:bodyPr>
          <a:lstStyle/>
          <a:p>
            <a:r>
              <a:rPr lang="ru-RU" sz="5400" dirty="0" smtClean="0">
                <a:solidFill>
                  <a:srgbClr val="7030A0"/>
                </a:solidFill>
              </a:rPr>
              <a:t/>
            </a:r>
            <a:br>
              <a:rPr lang="ru-RU" sz="5400" dirty="0" smtClean="0">
                <a:solidFill>
                  <a:srgbClr val="7030A0"/>
                </a:solidFill>
              </a:rPr>
            </a:br>
            <a:r>
              <a:rPr lang="ru-RU" sz="5400" dirty="0" smtClean="0">
                <a:solidFill>
                  <a:srgbClr val="7030A0"/>
                </a:solidFill>
              </a:rPr>
              <a:t/>
            </a:r>
            <a:br>
              <a:rPr lang="ru-RU" sz="5400" dirty="0" smtClean="0">
                <a:solidFill>
                  <a:srgbClr val="7030A0"/>
                </a:solidFill>
              </a:rPr>
            </a:br>
            <a:r>
              <a:rPr lang="ru-RU" sz="5400" dirty="0" err="1" smtClean="0">
                <a:solidFill>
                  <a:srgbClr val="7030A0"/>
                </a:solidFill>
              </a:rPr>
              <a:t>Назарлары</a:t>
            </a:r>
            <a:r>
              <a:rPr lang="kk-KZ" sz="5400" dirty="0" smtClean="0">
                <a:solidFill>
                  <a:srgbClr val="7030A0"/>
                </a:solidFill>
              </a:rPr>
              <a:t>ңызға рақмет!!!</a:t>
            </a:r>
            <a:br>
              <a:rPr lang="kk-KZ" sz="5400" dirty="0" smtClean="0">
                <a:solidFill>
                  <a:srgbClr val="7030A0"/>
                </a:solidFill>
              </a:rPr>
            </a:br>
            <a:r>
              <a:rPr lang="kk-KZ" sz="5400" dirty="0" smtClean="0">
                <a:solidFill>
                  <a:srgbClr val="7030A0"/>
                </a:solidFill>
              </a:rPr>
              <a:t>Спасибо за внимание!!!</a:t>
            </a:r>
            <a:endParaRPr lang="ru-RU" sz="5400"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8572560" cy="6357982"/>
          </a:xfrm>
        </p:spPr>
        <p:txBody>
          <a:bodyPr>
            <a:normAutofit/>
          </a:bodyPr>
          <a:lstStyle/>
          <a:p>
            <a:pPr algn="l"/>
            <a:r>
              <a:rPr lang="kk-KZ" sz="3100" b="1" dirty="0" smtClean="0">
                <a:solidFill>
                  <a:srgbClr val="C00000"/>
                </a:solidFill>
              </a:rPr>
              <a:t>Мақсаты мен міндеті: </a:t>
            </a:r>
            <a:r>
              <a:rPr lang="kk-KZ" sz="3100" dirty="0" smtClean="0">
                <a:solidFill>
                  <a:srgbClr val="0070C0"/>
                </a:solidFill>
              </a:rPr>
              <a:t>Сыбайлас жемқорлыққа байланысты құқық бұзушылықтың алдын алу, мектепішілік сыбайлас жемқорлыққа қарсы күрес саласында оқушылар ынтымақтастығын кеңейту және жандандыру.</a:t>
            </a:r>
            <a:r>
              <a:rPr lang="kk-KZ" sz="3100" dirty="0" smtClean="0">
                <a:solidFill>
                  <a:srgbClr val="FF0000"/>
                </a:solidFill>
              </a:rPr>
              <a:t/>
            </a:r>
            <a:br>
              <a:rPr lang="kk-KZ" sz="3100" dirty="0" smtClean="0">
                <a:solidFill>
                  <a:srgbClr val="FF0000"/>
                </a:solidFill>
              </a:rPr>
            </a:br>
            <a:r>
              <a:rPr lang="kk-KZ" sz="3100" b="1" dirty="0" smtClean="0">
                <a:solidFill>
                  <a:srgbClr val="C00000"/>
                </a:solidFill>
              </a:rPr>
              <a:t>Цели и задачи: </a:t>
            </a:r>
            <a:r>
              <a:rPr lang="kk-KZ" sz="3100" dirty="0" smtClean="0">
                <a:solidFill>
                  <a:srgbClr val="0070C0"/>
                </a:solidFill>
              </a:rPr>
              <a:t>формирование антикоррупционной культуры в школьной среде, поощрение инициатив по укреплению нетерпимого отношения к коррупции, участие в организации мероприятий антикоррупционного характера.</a:t>
            </a:r>
            <a:r>
              <a:rPr lang="ru-RU" dirty="0" smtClean="0">
                <a:solidFill>
                  <a:schemeClr val="tx2"/>
                </a:solidFill>
              </a:rPr>
              <a:t/>
            </a:r>
            <a:br>
              <a:rPr lang="ru-RU" dirty="0" smtClean="0">
                <a:solidFill>
                  <a:schemeClr val="tx2"/>
                </a:solidFill>
              </a:rPr>
            </a:br>
            <a:endParaRPr lang="ru-RU"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7238"/>
          </a:xfrm>
        </p:spPr>
        <p:txBody>
          <a:bodyPr/>
          <a:lstStyle/>
          <a:p>
            <a:r>
              <a:rPr lang="kk-KZ" dirty="0" smtClean="0">
                <a:solidFill>
                  <a:srgbClr val="FF0000"/>
                </a:solidFill>
              </a:rPr>
              <a:t>Ұранымыз: </a:t>
            </a:r>
            <a:r>
              <a:rPr lang="kk-KZ" dirty="0" smtClean="0">
                <a:solidFill>
                  <a:srgbClr val="0070C0"/>
                </a:solidFill>
              </a:rPr>
              <a:t>ЖЕМҚОРЛЫҚ - ІНДЕТ,</a:t>
            </a:r>
            <a:r>
              <a:rPr lang="ru-RU" dirty="0" smtClean="0">
                <a:solidFill>
                  <a:srgbClr val="0070C0"/>
                </a:solidFill>
              </a:rPr>
              <a:t/>
            </a:r>
            <a:br>
              <a:rPr lang="ru-RU" dirty="0" smtClean="0">
                <a:solidFill>
                  <a:srgbClr val="0070C0"/>
                </a:solidFill>
              </a:rPr>
            </a:br>
            <a:r>
              <a:rPr lang="kk-KZ" dirty="0" smtClean="0">
                <a:solidFill>
                  <a:srgbClr val="0070C0"/>
                </a:solidFill>
              </a:rPr>
              <a:t>ЖОЮ  -МІНДЕТ!</a:t>
            </a:r>
            <a:r>
              <a:rPr lang="ru-RU" dirty="0" smtClean="0"/>
              <a:t/>
            </a:r>
            <a:br>
              <a:rPr lang="ru-RU" dirty="0" smtClean="0"/>
            </a:br>
            <a:r>
              <a:rPr lang="ru-RU" dirty="0" smtClean="0">
                <a:solidFill>
                  <a:srgbClr val="FF0000"/>
                </a:solidFill>
              </a:rPr>
              <a:t>Девиз: </a:t>
            </a:r>
            <a:r>
              <a:rPr lang="ru-RU" dirty="0" smtClean="0">
                <a:solidFill>
                  <a:srgbClr val="0070C0"/>
                </a:solidFill>
              </a:rPr>
              <a:t>Коррупция – Эпидемия,</a:t>
            </a:r>
            <a:br>
              <a:rPr lang="ru-RU" dirty="0" smtClean="0">
                <a:solidFill>
                  <a:srgbClr val="0070C0"/>
                </a:solidFill>
              </a:rPr>
            </a:br>
            <a:r>
              <a:rPr lang="ru-RU" dirty="0" smtClean="0">
                <a:solidFill>
                  <a:srgbClr val="0070C0"/>
                </a:solidFill>
              </a:rPr>
              <a:t>Задача – Ликвидировать!</a:t>
            </a:r>
            <a:endParaRPr lang="ru-RU" dirty="0">
              <a:solidFill>
                <a:srgbClr val="0070C0"/>
              </a:solidFill>
            </a:endParaRPr>
          </a:p>
        </p:txBody>
      </p:sp>
      <p:pic>
        <p:nvPicPr>
          <p:cNvPr id="2050" name="Picture 2" descr="http://gagauznews.md/wp-content/uploads/2016/07/maxresdefault-3.jpg"/>
          <p:cNvPicPr>
            <a:picLocks noChangeAspect="1" noChangeArrowheads="1"/>
          </p:cNvPicPr>
          <p:nvPr/>
        </p:nvPicPr>
        <p:blipFill>
          <a:blip r:embed="rId2" cstate="print"/>
          <a:srcRect/>
          <a:stretch>
            <a:fillRect/>
          </a:stretch>
        </p:blipFill>
        <p:spPr bwMode="auto">
          <a:xfrm>
            <a:off x="1142976" y="3357562"/>
            <a:ext cx="6929486" cy="30765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0"/>
            <a:ext cx="3971924" cy="6429396"/>
          </a:xfrm>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solidFill>
                  <a:srgbClr val="C00000"/>
                </a:solidFill>
              </a:rPr>
              <a:t>Список детей, входящих</a:t>
            </a:r>
            <a:r>
              <a:rPr lang="ru-RU" sz="2200" dirty="0" smtClean="0">
                <a:solidFill>
                  <a:srgbClr val="C00000"/>
                </a:solidFill>
              </a:rPr>
              <a:t/>
            </a:r>
            <a:br>
              <a:rPr lang="ru-RU" sz="2200" dirty="0" smtClean="0">
                <a:solidFill>
                  <a:srgbClr val="C00000"/>
                </a:solidFill>
              </a:rPr>
            </a:br>
            <a:r>
              <a:rPr lang="ru-RU" sz="2200" b="1" dirty="0" smtClean="0">
                <a:solidFill>
                  <a:srgbClr val="C00000"/>
                </a:solidFill>
              </a:rPr>
              <a:t>в клуб «</a:t>
            </a:r>
            <a:r>
              <a:rPr lang="ru-RU" sz="2200" b="1" dirty="0" err="1" smtClean="0">
                <a:solidFill>
                  <a:srgbClr val="C00000"/>
                </a:solidFill>
              </a:rPr>
              <a:t>Адал</a:t>
            </a:r>
            <a:r>
              <a:rPr lang="ru-RU" sz="2200" b="1" dirty="0" smtClean="0">
                <a:solidFill>
                  <a:srgbClr val="C00000"/>
                </a:solidFill>
              </a:rPr>
              <a:t> </a:t>
            </a:r>
            <a:r>
              <a:rPr lang="kk-KZ" sz="2200" b="1" dirty="0" smtClean="0">
                <a:solidFill>
                  <a:srgbClr val="C00000"/>
                </a:solidFill>
              </a:rPr>
              <a:t>Ұрпақ</a:t>
            </a:r>
            <a:r>
              <a:rPr lang="ru-RU" sz="2200" b="1" dirty="0" smtClean="0">
                <a:solidFill>
                  <a:srgbClr val="C00000"/>
                </a:solidFill>
              </a:rPr>
              <a:t>»</a:t>
            </a:r>
            <a:r>
              <a:rPr lang="ru-RU" sz="2200" dirty="0" smtClean="0">
                <a:solidFill>
                  <a:srgbClr val="C00000"/>
                </a:solidFill>
              </a:rPr>
              <a:t/>
            </a:r>
            <a:br>
              <a:rPr lang="ru-RU" sz="2200" dirty="0" smtClean="0">
                <a:solidFill>
                  <a:srgbClr val="C00000"/>
                </a:solidFill>
              </a:rPr>
            </a:br>
            <a:r>
              <a:rPr lang="ru-RU" sz="2200" dirty="0" smtClean="0">
                <a:solidFill>
                  <a:srgbClr val="C00000"/>
                </a:solidFill>
              </a:rPr>
              <a:t> </a:t>
            </a:r>
            <a:br>
              <a:rPr lang="ru-RU" sz="2200" dirty="0" smtClean="0">
                <a:solidFill>
                  <a:srgbClr val="C00000"/>
                </a:solidFill>
              </a:rPr>
            </a:br>
            <a:r>
              <a:rPr lang="ru-RU" sz="2200" dirty="0" smtClean="0">
                <a:solidFill>
                  <a:srgbClr val="7030A0"/>
                </a:solidFill>
              </a:rPr>
              <a:t>1</a:t>
            </a:r>
            <a:r>
              <a:rPr lang="ru-RU" sz="2000" dirty="0" smtClean="0">
                <a:solidFill>
                  <a:srgbClr val="7030A0"/>
                </a:solidFill>
              </a:rPr>
              <a:t>. </a:t>
            </a:r>
            <a:r>
              <a:rPr lang="kk-KZ" sz="2000" dirty="0" smtClean="0">
                <a:solidFill>
                  <a:srgbClr val="7030A0"/>
                </a:solidFill>
              </a:rPr>
              <a:t>Ержанат Бекарыс</a:t>
            </a:r>
            <a:r>
              <a:rPr lang="ru-RU" sz="2000" dirty="0" smtClean="0">
                <a:solidFill>
                  <a:srgbClr val="7030A0"/>
                </a:solidFill>
              </a:rPr>
              <a:t/>
            </a:r>
            <a:br>
              <a:rPr lang="ru-RU" sz="2000" dirty="0" smtClean="0">
                <a:solidFill>
                  <a:srgbClr val="7030A0"/>
                </a:solidFill>
              </a:rPr>
            </a:br>
            <a:r>
              <a:rPr lang="ru-RU" sz="2000" dirty="0" smtClean="0">
                <a:solidFill>
                  <a:srgbClr val="7030A0"/>
                </a:solidFill>
              </a:rPr>
              <a:t>2. </a:t>
            </a:r>
            <a:r>
              <a:rPr lang="ru-RU" sz="2000" dirty="0" err="1" smtClean="0">
                <a:solidFill>
                  <a:srgbClr val="7030A0"/>
                </a:solidFill>
              </a:rPr>
              <a:t>Балташ</a:t>
            </a:r>
            <a:r>
              <a:rPr lang="ru-RU" sz="2000" dirty="0" smtClean="0">
                <a:solidFill>
                  <a:srgbClr val="7030A0"/>
                </a:solidFill>
              </a:rPr>
              <a:t> Нурсултан </a:t>
            </a:r>
            <a:br>
              <a:rPr lang="ru-RU" sz="2000" dirty="0" smtClean="0">
                <a:solidFill>
                  <a:srgbClr val="7030A0"/>
                </a:solidFill>
              </a:rPr>
            </a:br>
            <a:r>
              <a:rPr lang="ru-RU" sz="2000" dirty="0" smtClean="0">
                <a:solidFill>
                  <a:srgbClr val="7030A0"/>
                </a:solidFill>
              </a:rPr>
              <a:t>3. </a:t>
            </a:r>
            <a:r>
              <a:rPr lang="ru-RU" sz="2000" dirty="0" err="1" smtClean="0">
                <a:solidFill>
                  <a:srgbClr val="7030A0"/>
                </a:solidFill>
              </a:rPr>
              <a:t>Жетистикова</a:t>
            </a:r>
            <a:r>
              <a:rPr lang="ru-RU" sz="2000" dirty="0" smtClean="0">
                <a:solidFill>
                  <a:srgbClr val="7030A0"/>
                </a:solidFill>
              </a:rPr>
              <a:t>  </a:t>
            </a:r>
            <a:r>
              <a:rPr lang="ru-RU" sz="2000" dirty="0" err="1" smtClean="0">
                <a:solidFill>
                  <a:srgbClr val="7030A0"/>
                </a:solidFill>
              </a:rPr>
              <a:t>Гульшынар</a:t>
            </a:r>
            <a:r>
              <a:rPr lang="ru-RU" sz="2000" dirty="0" smtClean="0">
                <a:solidFill>
                  <a:srgbClr val="7030A0"/>
                </a:solidFill>
              </a:rPr>
              <a:t> </a:t>
            </a:r>
            <a:br>
              <a:rPr lang="ru-RU" sz="2000" dirty="0" smtClean="0">
                <a:solidFill>
                  <a:srgbClr val="7030A0"/>
                </a:solidFill>
              </a:rPr>
            </a:br>
            <a:r>
              <a:rPr lang="ru-RU" sz="2000" dirty="0" smtClean="0">
                <a:solidFill>
                  <a:srgbClr val="7030A0"/>
                </a:solidFill>
              </a:rPr>
              <a:t>4. </a:t>
            </a:r>
            <a:r>
              <a:rPr lang="ru-RU" sz="2000" dirty="0" err="1" smtClean="0">
                <a:solidFill>
                  <a:srgbClr val="7030A0"/>
                </a:solidFill>
              </a:rPr>
              <a:t>Жайлаубаева</a:t>
            </a:r>
            <a:r>
              <a:rPr lang="ru-RU" sz="2000" dirty="0" smtClean="0">
                <a:solidFill>
                  <a:srgbClr val="7030A0"/>
                </a:solidFill>
              </a:rPr>
              <a:t> </a:t>
            </a:r>
            <a:r>
              <a:rPr lang="ru-RU" sz="2000" dirty="0" err="1" smtClean="0">
                <a:solidFill>
                  <a:srgbClr val="7030A0"/>
                </a:solidFill>
              </a:rPr>
              <a:t>Аяна</a:t>
            </a:r>
            <a:r>
              <a:rPr lang="ru-RU" sz="2000" dirty="0" smtClean="0">
                <a:solidFill>
                  <a:srgbClr val="7030A0"/>
                </a:solidFill>
              </a:rPr>
              <a:t> </a:t>
            </a:r>
            <a:br>
              <a:rPr lang="ru-RU" sz="2000" dirty="0" smtClean="0">
                <a:solidFill>
                  <a:srgbClr val="7030A0"/>
                </a:solidFill>
              </a:rPr>
            </a:br>
            <a:r>
              <a:rPr lang="ru-RU" sz="2000" dirty="0" smtClean="0">
                <a:solidFill>
                  <a:srgbClr val="7030A0"/>
                </a:solidFill>
              </a:rPr>
              <a:t>5. </a:t>
            </a:r>
            <a:r>
              <a:rPr lang="ru-RU" sz="2000" dirty="0" err="1" smtClean="0">
                <a:solidFill>
                  <a:srgbClr val="7030A0"/>
                </a:solidFill>
              </a:rPr>
              <a:t>Суиндиков</a:t>
            </a:r>
            <a:r>
              <a:rPr lang="ru-RU" sz="2000" dirty="0" smtClean="0">
                <a:solidFill>
                  <a:srgbClr val="7030A0"/>
                </a:solidFill>
              </a:rPr>
              <a:t> </a:t>
            </a:r>
            <a:r>
              <a:rPr lang="ru-RU" sz="2000" dirty="0" err="1" smtClean="0">
                <a:solidFill>
                  <a:srgbClr val="7030A0"/>
                </a:solidFill>
              </a:rPr>
              <a:t>Ансар</a:t>
            </a:r>
            <a:r>
              <a:rPr lang="ru-RU" sz="2000" dirty="0" smtClean="0">
                <a:solidFill>
                  <a:srgbClr val="7030A0"/>
                </a:solidFill>
              </a:rPr>
              <a:t> </a:t>
            </a:r>
            <a:br>
              <a:rPr lang="ru-RU" sz="2000" dirty="0" smtClean="0">
                <a:solidFill>
                  <a:srgbClr val="7030A0"/>
                </a:solidFill>
              </a:rPr>
            </a:br>
            <a:r>
              <a:rPr lang="ru-RU" sz="2000" dirty="0" smtClean="0">
                <a:solidFill>
                  <a:srgbClr val="7030A0"/>
                </a:solidFill>
              </a:rPr>
              <a:t>6. </a:t>
            </a:r>
            <a:r>
              <a:rPr lang="ru-RU" sz="2000" dirty="0" err="1" smtClean="0">
                <a:solidFill>
                  <a:srgbClr val="7030A0"/>
                </a:solidFill>
              </a:rPr>
              <a:t>Жет</a:t>
            </a:r>
            <a:r>
              <a:rPr lang="kk-KZ" sz="2000" dirty="0" smtClean="0">
                <a:solidFill>
                  <a:srgbClr val="7030A0"/>
                </a:solidFill>
              </a:rPr>
              <a:t>пісбай Дәриға </a:t>
            </a:r>
            <a:r>
              <a:rPr lang="ru-RU" sz="2000" dirty="0" smtClean="0">
                <a:solidFill>
                  <a:srgbClr val="7030A0"/>
                </a:solidFill>
              </a:rPr>
              <a:t/>
            </a:r>
            <a:br>
              <a:rPr lang="ru-RU" sz="2000" dirty="0" smtClean="0">
                <a:solidFill>
                  <a:srgbClr val="7030A0"/>
                </a:solidFill>
              </a:rPr>
            </a:br>
            <a:r>
              <a:rPr lang="ru-RU" sz="2000" dirty="0" smtClean="0">
                <a:solidFill>
                  <a:srgbClr val="7030A0"/>
                </a:solidFill>
              </a:rPr>
              <a:t>7. </a:t>
            </a:r>
            <a:r>
              <a:rPr lang="ru-RU" sz="2000" dirty="0" err="1" smtClean="0">
                <a:solidFill>
                  <a:srgbClr val="7030A0"/>
                </a:solidFill>
              </a:rPr>
              <a:t>Агибаева</a:t>
            </a:r>
            <a:r>
              <a:rPr lang="ru-RU" sz="2000" dirty="0" smtClean="0">
                <a:solidFill>
                  <a:srgbClr val="7030A0"/>
                </a:solidFill>
              </a:rPr>
              <a:t> </a:t>
            </a:r>
            <a:r>
              <a:rPr lang="ru-RU" sz="2000" dirty="0" err="1" smtClean="0">
                <a:solidFill>
                  <a:srgbClr val="7030A0"/>
                </a:solidFill>
              </a:rPr>
              <a:t>Маншук</a:t>
            </a:r>
            <a:r>
              <a:rPr lang="ru-RU" sz="2000" dirty="0" smtClean="0">
                <a:solidFill>
                  <a:srgbClr val="7030A0"/>
                </a:solidFill>
              </a:rPr>
              <a:t/>
            </a:r>
            <a:br>
              <a:rPr lang="ru-RU" sz="2000" dirty="0" smtClean="0">
                <a:solidFill>
                  <a:srgbClr val="7030A0"/>
                </a:solidFill>
              </a:rPr>
            </a:br>
            <a:r>
              <a:rPr lang="ru-RU" sz="2000" dirty="0" smtClean="0">
                <a:solidFill>
                  <a:srgbClr val="7030A0"/>
                </a:solidFill>
              </a:rPr>
              <a:t>8. Фролов </a:t>
            </a:r>
            <a:r>
              <a:rPr lang="ru-RU" sz="2000" dirty="0" err="1" smtClean="0">
                <a:solidFill>
                  <a:srgbClr val="7030A0"/>
                </a:solidFill>
              </a:rPr>
              <a:t>Райнгольд</a:t>
            </a:r>
            <a:r>
              <a:rPr lang="ru-RU" sz="2000" dirty="0" smtClean="0">
                <a:solidFill>
                  <a:srgbClr val="7030A0"/>
                </a:solidFill>
              </a:rPr>
              <a:t/>
            </a:r>
            <a:br>
              <a:rPr lang="ru-RU" sz="2000" dirty="0" smtClean="0">
                <a:solidFill>
                  <a:srgbClr val="7030A0"/>
                </a:solidFill>
              </a:rPr>
            </a:br>
            <a:r>
              <a:rPr lang="ru-RU" sz="2000" dirty="0" smtClean="0">
                <a:solidFill>
                  <a:srgbClr val="7030A0"/>
                </a:solidFill>
              </a:rPr>
              <a:t>9. </a:t>
            </a:r>
            <a:r>
              <a:rPr lang="ru-RU" sz="2000" dirty="0" err="1" smtClean="0">
                <a:solidFill>
                  <a:srgbClr val="7030A0"/>
                </a:solidFill>
              </a:rPr>
              <a:t>Агбай</a:t>
            </a:r>
            <a:r>
              <a:rPr lang="ru-RU" sz="2000" dirty="0" smtClean="0">
                <a:solidFill>
                  <a:srgbClr val="7030A0"/>
                </a:solidFill>
              </a:rPr>
              <a:t> </a:t>
            </a:r>
            <a:r>
              <a:rPr lang="ru-RU" sz="2000" dirty="0" err="1" smtClean="0">
                <a:solidFill>
                  <a:srgbClr val="7030A0"/>
                </a:solidFill>
              </a:rPr>
              <a:t>Бауржан</a:t>
            </a:r>
            <a:r>
              <a:rPr lang="ru-RU" sz="2000" dirty="0" smtClean="0">
                <a:solidFill>
                  <a:srgbClr val="7030A0"/>
                </a:solidFill>
              </a:rPr>
              <a:t>  </a:t>
            </a:r>
            <a:br>
              <a:rPr lang="ru-RU" sz="2000" dirty="0" smtClean="0">
                <a:solidFill>
                  <a:srgbClr val="7030A0"/>
                </a:solidFill>
              </a:rPr>
            </a:br>
            <a:r>
              <a:rPr lang="ru-RU" sz="2000" dirty="0" smtClean="0">
                <a:solidFill>
                  <a:srgbClr val="7030A0"/>
                </a:solidFill>
              </a:rPr>
              <a:t>10. </a:t>
            </a:r>
            <a:r>
              <a:rPr lang="ru-RU" sz="2000" dirty="0" err="1" smtClean="0">
                <a:solidFill>
                  <a:srgbClr val="7030A0"/>
                </a:solidFill>
              </a:rPr>
              <a:t>Михайлева</a:t>
            </a:r>
            <a:r>
              <a:rPr lang="ru-RU" sz="2000" dirty="0" smtClean="0">
                <a:solidFill>
                  <a:srgbClr val="7030A0"/>
                </a:solidFill>
              </a:rPr>
              <a:t> Людмила</a:t>
            </a:r>
            <a:br>
              <a:rPr lang="ru-RU" sz="2000" dirty="0" smtClean="0">
                <a:solidFill>
                  <a:srgbClr val="7030A0"/>
                </a:solidFill>
              </a:rPr>
            </a:br>
            <a:r>
              <a:rPr lang="ru-RU" sz="2000" dirty="0" smtClean="0">
                <a:solidFill>
                  <a:srgbClr val="7030A0"/>
                </a:solidFill>
              </a:rPr>
              <a:t>11. </a:t>
            </a:r>
            <a:r>
              <a:rPr lang="ru-RU" sz="2000" dirty="0" err="1" smtClean="0">
                <a:solidFill>
                  <a:srgbClr val="7030A0"/>
                </a:solidFill>
              </a:rPr>
              <a:t>Нургалиева</a:t>
            </a:r>
            <a:r>
              <a:rPr lang="ru-RU" sz="2000" dirty="0" smtClean="0">
                <a:solidFill>
                  <a:srgbClr val="7030A0"/>
                </a:solidFill>
              </a:rPr>
              <a:t> Алина</a:t>
            </a:r>
            <a:br>
              <a:rPr lang="ru-RU" sz="2000" dirty="0" smtClean="0">
                <a:solidFill>
                  <a:srgbClr val="7030A0"/>
                </a:solidFill>
              </a:rPr>
            </a:br>
            <a:r>
              <a:rPr lang="ru-RU" sz="2000" dirty="0" smtClean="0">
                <a:solidFill>
                  <a:srgbClr val="7030A0"/>
                </a:solidFill>
              </a:rPr>
              <a:t>12. </a:t>
            </a:r>
            <a:r>
              <a:rPr lang="ru-RU" sz="2000" dirty="0" err="1" smtClean="0">
                <a:solidFill>
                  <a:srgbClr val="7030A0"/>
                </a:solidFill>
              </a:rPr>
              <a:t>Глушак</a:t>
            </a:r>
            <a:r>
              <a:rPr lang="ru-RU" sz="2000" dirty="0" smtClean="0">
                <a:solidFill>
                  <a:srgbClr val="7030A0"/>
                </a:solidFill>
              </a:rPr>
              <a:t> Мария</a:t>
            </a:r>
            <a:br>
              <a:rPr lang="ru-RU" sz="2000" dirty="0" smtClean="0">
                <a:solidFill>
                  <a:srgbClr val="7030A0"/>
                </a:solidFill>
              </a:rPr>
            </a:br>
            <a:r>
              <a:rPr lang="kk-KZ" sz="2000" dirty="0" smtClean="0">
                <a:solidFill>
                  <a:srgbClr val="7030A0"/>
                </a:solidFill>
              </a:rPr>
              <a:t>13</a:t>
            </a:r>
            <a:r>
              <a:rPr lang="ru-RU" sz="2000" dirty="0" smtClean="0">
                <a:solidFill>
                  <a:srgbClr val="7030A0"/>
                </a:solidFill>
              </a:rPr>
              <a:t>. Юдин </a:t>
            </a:r>
            <a:r>
              <a:rPr lang="ru-RU" sz="2000" dirty="0" err="1" smtClean="0">
                <a:solidFill>
                  <a:srgbClr val="7030A0"/>
                </a:solidFill>
              </a:rPr>
              <a:t>Темур</a:t>
            </a:r>
            <a:r>
              <a:rPr lang="ru-RU" sz="2000" dirty="0" smtClean="0">
                <a:solidFill>
                  <a:srgbClr val="7030A0"/>
                </a:solidFill>
              </a:rPr>
              <a:t/>
            </a:r>
            <a:br>
              <a:rPr lang="ru-RU" sz="2000" dirty="0" smtClean="0">
                <a:solidFill>
                  <a:srgbClr val="7030A0"/>
                </a:solidFill>
              </a:rPr>
            </a:br>
            <a:r>
              <a:rPr lang="ru-RU" sz="2000" dirty="0" smtClean="0">
                <a:solidFill>
                  <a:srgbClr val="7030A0"/>
                </a:solidFill>
              </a:rPr>
              <a:t>14. Орлов Никита</a:t>
            </a:r>
            <a:br>
              <a:rPr lang="ru-RU" sz="2000" dirty="0" smtClean="0">
                <a:solidFill>
                  <a:srgbClr val="7030A0"/>
                </a:solidFill>
              </a:rPr>
            </a:br>
            <a:r>
              <a:rPr lang="ru-RU" sz="2000" dirty="0" smtClean="0">
                <a:solidFill>
                  <a:srgbClr val="7030A0"/>
                </a:solidFill>
              </a:rPr>
              <a:t>15. </a:t>
            </a:r>
            <a:r>
              <a:rPr lang="ru-RU" sz="2000" dirty="0" err="1" smtClean="0">
                <a:solidFill>
                  <a:srgbClr val="7030A0"/>
                </a:solidFill>
              </a:rPr>
              <a:t>Копжасар</a:t>
            </a:r>
            <a:r>
              <a:rPr lang="ru-RU" sz="2000" dirty="0" smtClean="0">
                <a:solidFill>
                  <a:srgbClr val="7030A0"/>
                </a:solidFill>
              </a:rPr>
              <a:t> </a:t>
            </a:r>
            <a:r>
              <a:rPr lang="ru-RU" sz="2000" dirty="0" err="1" smtClean="0">
                <a:solidFill>
                  <a:srgbClr val="7030A0"/>
                </a:solidFill>
              </a:rPr>
              <a:t>Алмас</a:t>
            </a:r>
            <a:r>
              <a:rPr lang="ru-RU" sz="2000" dirty="0" smtClean="0">
                <a:solidFill>
                  <a:srgbClr val="7030A0"/>
                </a:solidFill>
              </a:rPr>
              <a:t/>
            </a:r>
            <a:br>
              <a:rPr lang="ru-RU" sz="2000" dirty="0" smtClean="0">
                <a:solidFill>
                  <a:srgbClr val="7030A0"/>
                </a:solidFill>
              </a:rPr>
            </a:br>
            <a:r>
              <a:rPr lang="ru-RU" sz="2000" dirty="0" smtClean="0">
                <a:solidFill>
                  <a:srgbClr val="7030A0"/>
                </a:solidFill>
              </a:rPr>
              <a:t>16. Мурат </a:t>
            </a:r>
            <a:r>
              <a:rPr lang="kk-KZ" sz="2000" dirty="0" smtClean="0">
                <a:solidFill>
                  <a:srgbClr val="7030A0"/>
                </a:solidFill>
              </a:rPr>
              <a:t>Мөлдір</a:t>
            </a:r>
            <a:r>
              <a:rPr lang="ru-RU" sz="2000" dirty="0" smtClean="0">
                <a:solidFill>
                  <a:srgbClr val="7030A0"/>
                </a:solidFill>
              </a:rPr>
              <a:t/>
            </a:r>
            <a:br>
              <a:rPr lang="ru-RU" sz="2000" dirty="0" smtClean="0">
                <a:solidFill>
                  <a:srgbClr val="7030A0"/>
                </a:solidFill>
              </a:rPr>
            </a:br>
            <a:r>
              <a:rPr lang="kk-KZ" sz="2000" dirty="0" smtClean="0">
                <a:solidFill>
                  <a:srgbClr val="7030A0"/>
                </a:solidFill>
              </a:rPr>
              <a:t>17</a:t>
            </a:r>
            <a:r>
              <a:rPr lang="ru-RU" sz="2000" dirty="0" smtClean="0">
                <a:solidFill>
                  <a:srgbClr val="7030A0"/>
                </a:solidFill>
              </a:rPr>
              <a:t>. </a:t>
            </a:r>
            <a:r>
              <a:rPr lang="ru-RU" sz="2000" dirty="0" err="1" smtClean="0">
                <a:solidFill>
                  <a:srgbClr val="7030A0"/>
                </a:solidFill>
              </a:rPr>
              <a:t>Кайырбек</a:t>
            </a:r>
            <a:r>
              <a:rPr lang="ru-RU" sz="2000" dirty="0" smtClean="0">
                <a:solidFill>
                  <a:srgbClr val="7030A0"/>
                </a:solidFill>
              </a:rPr>
              <a:t>   </a:t>
            </a:r>
            <a:r>
              <a:rPr lang="ru-RU" sz="2000" dirty="0" err="1" smtClean="0">
                <a:solidFill>
                  <a:srgbClr val="7030A0"/>
                </a:solidFill>
              </a:rPr>
              <a:t>Жанар</a:t>
            </a:r>
            <a:r>
              <a:rPr lang="ru-RU" sz="2000" dirty="0" smtClean="0">
                <a:solidFill>
                  <a:srgbClr val="7030A0"/>
                </a:solidFill>
              </a:rPr>
              <a:t>  </a:t>
            </a:r>
            <a:br>
              <a:rPr lang="ru-RU" sz="2000" dirty="0" smtClean="0">
                <a:solidFill>
                  <a:srgbClr val="7030A0"/>
                </a:solidFill>
              </a:rPr>
            </a:br>
            <a:r>
              <a:rPr lang="ru-RU" sz="2000" dirty="0" smtClean="0">
                <a:solidFill>
                  <a:srgbClr val="7030A0"/>
                </a:solidFill>
              </a:rPr>
              <a:t>18. </a:t>
            </a:r>
            <a:r>
              <a:rPr lang="ru-RU" sz="2000" dirty="0" err="1" smtClean="0">
                <a:solidFill>
                  <a:srgbClr val="7030A0"/>
                </a:solidFill>
              </a:rPr>
              <a:t>Бектас</a:t>
            </a:r>
            <a:r>
              <a:rPr lang="ru-RU" sz="2000" dirty="0" smtClean="0">
                <a:solidFill>
                  <a:srgbClr val="7030A0"/>
                </a:solidFill>
              </a:rPr>
              <a:t> </a:t>
            </a:r>
            <a:r>
              <a:rPr lang="ru-RU" sz="2000" dirty="0" err="1" smtClean="0">
                <a:solidFill>
                  <a:srgbClr val="7030A0"/>
                </a:solidFill>
              </a:rPr>
              <a:t>Алмас</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 </a:t>
            </a:r>
            <a:r>
              <a:rPr lang="ru-RU" sz="2000" dirty="0" smtClean="0"/>
              <a:t/>
            </a:r>
            <a:br>
              <a:rPr lang="ru-RU" sz="2000" dirty="0" smtClean="0"/>
            </a:br>
            <a:endParaRPr lang="ru-RU" dirty="0"/>
          </a:p>
        </p:txBody>
      </p:sp>
      <p:pic>
        <p:nvPicPr>
          <p:cNvPr id="27650" name="Picture 2" descr="https://static4.depositphotos.com/1000423/451/i/950/depositphotos_4514323-stock-photo-three-dimensional-man.jpg"/>
          <p:cNvPicPr>
            <a:picLocks noChangeAspect="1" noChangeArrowheads="1"/>
          </p:cNvPicPr>
          <p:nvPr/>
        </p:nvPicPr>
        <p:blipFill>
          <a:blip r:embed="rId2" cstate="print"/>
          <a:srcRect/>
          <a:stretch>
            <a:fillRect/>
          </a:stretch>
        </p:blipFill>
        <p:spPr bwMode="auto">
          <a:xfrm>
            <a:off x="857224" y="500042"/>
            <a:ext cx="3413129" cy="307183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l="14013" t="11236" r="12102" b="19101"/>
          <a:stretch>
            <a:fillRect/>
          </a:stretch>
        </p:blipFill>
        <p:spPr bwMode="auto">
          <a:xfrm>
            <a:off x="2786050" y="214290"/>
            <a:ext cx="4786346" cy="5116439"/>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85720" y="274638"/>
            <a:ext cx="8643998" cy="3011486"/>
          </a:xfrm>
        </p:spPr>
        <p:txBody>
          <a:bodyPr>
            <a:noAutofit/>
          </a:bodyPr>
          <a:lstStyle/>
          <a:p>
            <a:r>
              <a:rPr lang="ru-RU" sz="3600" dirty="0" smtClean="0">
                <a:solidFill>
                  <a:srgbClr val="7030A0"/>
                </a:solidFill>
                <a:latin typeface="Arial" pitchFamily="34" charset="0"/>
                <a:cs typeface="Arial" pitchFamily="34" charset="0"/>
              </a:rPr>
              <a:t>«</a:t>
            </a:r>
            <a:r>
              <a:rPr lang="ru-RU" sz="3600" dirty="0" err="1" smtClean="0">
                <a:solidFill>
                  <a:srgbClr val="7030A0"/>
                </a:solidFill>
                <a:latin typeface="Arial" pitchFamily="34" charset="0"/>
                <a:cs typeface="Arial" pitchFamily="34" charset="0"/>
              </a:rPr>
              <a:t>Сыбайлас</a:t>
            </a:r>
            <a:r>
              <a:rPr lang="ru-RU" sz="3600" dirty="0" smtClean="0">
                <a:solidFill>
                  <a:srgbClr val="7030A0"/>
                </a:solidFill>
                <a:latin typeface="Arial" pitchFamily="34" charset="0"/>
                <a:cs typeface="Arial" pitchFamily="34" charset="0"/>
              </a:rPr>
              <a:t> </a:t>
            </a:r>
            <a:r>
              <a:rPr lang="ru-RU" sz="3600" dirty="0" err="1" smtClean="0">
                <a:solidFill>
                  <a:srgbClr val="7030A0"/>
                </a:solidFill>
                <a:latin typeface="Arial" pitchFamily="34" charset="0"/>
                <a:cs typeface="Arial" pitchFamily="34" charset="0"/>
              </a:rPr>
              <a:t>жемқорлық балалар</a:t>
            </a:r>
            <a:r>
              <a:rPr lang="ru-RU" sz="3600" dirty="0" smtClean="0">
                <a:solidFill>
                  <a:srgbClr val="7030A0"/>
                </a:solidFill>
                <a:latin typeface="Arial" pitchFamily="34" charset="0"/>
                <a:cs typeface="Arial" pitchFamily="34" charset="0"/>
              </a:rPr>
              <a:t> </a:t>
            </a:r>
            <a:r>
              <a:rPr lang="ru-RU" sz="3600" dirty="0" err="1" smtClean="0">
                <a:solidFill>
                  <a:srgbClr val="7030A0"/>
                </a:solidFill>
                <a:latin typeface="Arial" pitchFamily="34" charset="0"/>
                <a:cs typeface="Arial" pitchFamily="34" charset="0"/>
              </a:rPr>
              <a:t>көзімен» атты</a:t>
            </a:r>
            <a:r>
              <a:rPr lang="ru-RU" sz="3600" dirty="0" smtClean="0">
                <a:solidFill>
                  <a:srgbClr val="7030A0"/>
                </a:solidFill>
                <a:latin typeface="Arial" pitchFamily="34" charset="0"/>
                <a:cs typeface="Arial" pitchFamily="34" charset="0"/>
              </a:rPr>
              <a:t> </a:t>
            </a:r>
            <a:r>
              <a:rPr lang="ru-RU" sz="3600" dirty="0" err="1" smtClean="0">
                <a:solidFill>
                  <a:srgbClr val="7030A0"/>
                </a:solidFill>
                <a:latin typeface="Arial" pitchFamily="34" charset="0"/>
                <a:cs typeface="Arial" pitchFamily="34" charset="0"/>
              </a:rPr>
              <a:t>сурет</a:t>
            </a:r>
            <a:r>
              <a:rPr lang="ru-RU" sz="3600" dirty="0" smtClean="0">
                <a:solidFill>
                  <a:srgbClr val="7030A0"/>
                </a:solidFill>
                <a:latin typeface="Arial" pitchFamily="34" charset="0"/>
                <a:cs typeface="Arial" pitchFamily="34" charset="0"/>
              </a:rPr>
              <a:t> </a:t>
            </a:r>
            <a:r>
              <a:rPr lang="ru-RU" sz="3600" dirty="0" err="1" smtClean="0">
                <a:solidFill>
                  <a:srgbClr val="7030A0"/>
                </a:solidFill>
                <a:latin typeface="Arial" pitchFamily="34" charset="0"/>
                <a:cs typeface="Arial" pitchFamily="34" charset="0"/>
              </a:rPr>
              <a:t>байқау </a:t>
            </a:r>
            <a:r>
              <a:rPr lang="ru-RU" sz="3600" dirty="0" smtClean="0">
                <a:solidFill>
                  <a:srgbClr val="7030A0"/>
                </a:solidFill>
                <a:latin typeface="Arial" pitchFamily="34" charset="0"/>
                <a:cs typeface="Arial" pitchFamily="34" charset="0"/>
              </a:rPr>
              <a:t>– 3 </a:t>
            </a:r>
            <a:r>
              <a:rPr lang="ru-RU" sz="3600" dirty="0" err="1" smtClean="0">
                <a:solidFill>
                  <a:srgbClr val="7030A0"/>
                </a:solidFill>
                <a:latin typeface="Arial" pitchFamily="34" charset="0"/>
                <a:cs typeface="Arial" pitchFamily="34" charset="0"/>
              </a:rPr>
              <a:t>орын</a:t>
            </a:r>
            <a:r>
              <a:rPr lang="ru-RU" sz="3600" dirty="0" smtClean="0">
                <a:solidFill>
                  <a:srgbClr val="7030A0"/>
                </a:solidFill>
                <a:latin typeface="Arial" pitchFamily="34" charset="0"/>
                <a:cs typeface="Arial" pitchFamily="34" charset="0"/>
              </a:rPr>
              <a:t/>
            </a:r>
            <a:br>
              <a:rPr lang="ru-RU" sz="3600" dirty="0" smtClean="0">
                <a:solidFill>
                  <a:srgbClr val="7030A0"/>
                </a:solidFill>
                <a:latin typeface="Arial" pitchFamily="34" charset="0"/>
                <a:cs typeface="Arial" pitchFamily="34" charset="0"/>
              </a:rPr>
            </a:br>
            <a:r>
              <a:rPr lang="ru-RU" sz="3600" dirty="0" smtClean="0">
                <a:solidFill>
                  <a:srgbClr val="7030A0"/>
                </a:solidFill>
                <a:latin typeface="Arial" pitchFamily="34" charset="0"/>
                <a:cs typeface="Arial" pitchFamily="34" charset="0"/>
              </a:rPr>
              <a:t>Районный заочный конкурс рисунков «Коррупция глазами детей» - 3 место</a:t>
            </a:r>
            <a:endParaRPr lang="ru-RU" sz="3600" dirty="0">
              <a:solidFill>
                <a:srgbClr val="7030A0"/>
              </a:solidFill>
              <a:latin typeface="Arial" pitchFamily="34" charset="0"/>
              <a:cs typeface="Arial" pitchFamily="34" charset="0"/>
            </a:endParaRPr>
          </a:p>
        </p:txBody>
      </p:sp>
      <p:pic>
        <p:nvPicPr>
          <p:cNvPr id="5" name="Рисунок 4" descr="http://89.218.18.41/7F3CE6B28BBE0B0E/580bea0c3503db0ea5b00be67708dc0f/9e9ca5c0398cef1287f50221c32277cc.jpg"/>
          <p:cNvPicPr/>
          <p:nvPr/>
        </p:nvPicPr>
        <p:blipFill>
          <a:blip r:embed="rId2" cstate="print"/>
          <a:srcRect l="8411" t="19154" r="15702" b="7463"/>
          <a:stretch>
            <a:fillRect/>
          </a:stretch>
        </p:blipFill>
        <p:spPr bwMode="auto">
          <a:xfrm>
            <a:off x="3000364" y="2928934"/>
            <a:ext cx="3000396" cy="378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G:\22833718_345117289292621_1448399452_o.jpg"/>
          <p:cNvPicPr/>
          <p:nvPr/>
        </p:nvPicPr>
        <p:blipFill>
          <a:blip r:embed="rId2" cstate="print"/>
          <a:srcRect/>
          <a:stretch>
            <a:fillRect/>
          </a:stretch>
        </p:blipFill>
        <p:spPr bwMode="auto">
          <a:xfrm>
            <a:off x="785786" y="4714884"/>
            <a:ext cx="3071834" cy="1857388"/>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l="6350" t="13686" r="4071" b="17200"/>
          <a:stretch>
            <a:fillRect/>
          </a:stretch>
        </p:blipFill>
        <p:spPr bwMode="auto">
          <a:xfrm rot="21072473">
            <a:off x="601865" y="1322496"/>
            <a:ext cx="2465875" cy="1522013"/>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srcRect l="6250" t="11718" r="3515" b="21353"/>
          <a:stretch>
            <a:fillRect/>
          </a:stretch>
        </p:blipFill>
        <p:spPr bwMode="auto">
          <a:xfrm>
            <a:off x="3500430" y="1285860"/>
            <a:ext cx="2407885" cy="142876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cstate="print"/>
          <a:srcRect l="10800" t="14764" r="3999" b="18600"/>
          <a:stretch>
            <a:fillRect/>
          </a:stretch>
        </p:blipFill>
        <p:spPr bwMode="auto">
          <a:xfrm rot="346930">
            <a:off x="711663" y="3116129"/>
            <a:ext cx="2372955" cy="1484717"/>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srcRect l="6636" t="13884" r="2745" b="21052"/>
          <a:stretch>
            <a:fillRect/>
          </a:stretch>
        </p:blipFill>
        <p:spPr bwMode="auto">
          <a:xfrm rot="321108">
            <a:off x="6419092" y="1398624"/>
            <a:ext cx="2484688" cy="1427207"/>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cstate="print"/>
          <a:srcRect l="4506" t="14080" r="11388" b="20212"/>
          <a:stretch>
            <a:fillRect/>
          </a:stretch>
        </p:blipFill>
        <p:spPr bwMode="auto">
          <a:xfrm>
            <a:off x="3500430" y="3071810"/>
            <a:ext cx="2357454" cy="1473409"/>
          </a:xfrm>
          <a:prstGeom prst="rect">
            <a:avLst/>
          </a:prstGeom>
          <a:noFill/>
          <a:ln w="9525">
            <a:noFill/>
            <a:miter lim="800000"/>
            <a:headEnd/>
            <a:tailEnd/>
          </a:ln>
          <a:effectLst/>
        </p:spPr>
      </p:pic>
      <p:pic>
        <p:nvPicPr>
          <p:cNvPr id="16392" name="Picture 8"/>
          <p:cNvPicPr>
            <a:picLocks noChangeAspect="1" noChangeArrowheads="1"/>
          </p:cNvPicPr>
          <p:nvPr/>
        </p:nvPicPr>
        <p:blipFill>
          <a:blip r:embed="rId8" cstate="print"/>
          <a:srcRect l="6749" t="15185" r="9561" b="18560"/>
          <a:stretch>
            <a:fillRect/>
          </a:stretch>
        </p:blipFill>
        <p:spPr bwMode="auto">
          <a:xfrm rot="337487">
            <a:off x="6418901" y="3253269"/>
            <a:ext cx="2311735" cy="1357322"/>
          </a:xfrm>
          <a:prstGeom prst="rect">
            <a:avLst/>
          </a:prstGeom>
          <a:noFill/>
          <a:ln w="9525">
            <a:noFill/>
            <a:miter lim="800000"/>
            <a:headEnd/>
            <a:tailEnd/>
          </a:ln>
          <a:effectLst/>
        </p:spPr>
      </p:pic>
      <p:pic>
        <p:nvPicPr>
          <p:cNvPr id="16393" name="Picture 9"/>
          <p:cNvPicPr>
            <a:picLocks noChangeAspect="1" noChangeArrowheads="1"/>
          </p:cNvPicPr>
          <p:nvPr/>
        </p:nvPicPr>
        <p:blipFill>
          <a:blip r:embed="rId9" cstate="print"/>
          <a:srcRect l="8136" t="15254" r="8474" b="21186"/>
          <a:stretch>
            <a:fillRect/>
          </a:stretch>
        </p:blipFill>
        <p:spPr bwMode="auto">
          <a:xfrm>
            <a:off x="4929190" y="4714884"/>
            <a:ext cx="3286148" cy="1852161"/>
          </a:xfrm>
          <a:prstGeom prst="rect">
            <a:avLst/>
          </a:prstGeom>
          <a:noFill/>
          <a:ln w="9525">
            <a:noFill/>
            <a:miter lim="800000"/>
            <a:headEnd/>
            <a:tailEnd/>
          </a:ln>
          <a:effectLst/>
        </p:spPr>
      </p:pic>
      <p:sp>
        <p:nvSpPr>
          <p:cNvPr id="12" name="Прямоугольник 11"/>
          <p:cNvSpPr/>
          <p:nvPr/>
        </p:nvSpPr>
        <p:spPr>
          <a:xfrm>
            <a:off x="142844" y="142853"/>
            <a:ext cx="8715436" cy="1015663"/>
          </a:xfrm>
          <a:prstGeom prst="rect">
            <a:avLst/>
          </a:prstGeom>
        </p:spPr>
        <p:txBody>
          <a:bodyPr wrap="square">
            <a:spAutoFit/>
          </a:bodyPr>
          <a:lstStyle/>
          <a:p>
            <a:pPr algn="ctr"/>
            <a:r>
              <a:rPr lang="ru-RU" sz="2000" b="1" dirty="0" smtClean="0">
                <a:solidFill>
                  <a:srgbClr val="C00000"/>
                </a:solidFill>
              </a:rPr>
              <a:t>«</a:t>
            </a:r>
            <a:r>
              <a:rPr lang="ru-RU" sz="2000" b="1" dirty="0" err="1" smtClean="0">
                <a:solidFill>
                  <a:srgbClr val="C00000"/>
                </a:solidFill>
              </a:rPr>
              <a:t>Сыбайлас</a:t>
            </a:r>
            <a:r>
              <a:rPr lang="ru-RU" sz="2000" b="1" dirty="0" smtClean="0">
                <a:solidFill>
                  <a:srgbClr val="C00000"/>
                </a:solidFill>
              </a:rPr>
              <a:t> </a:t>
            </a:r>
            <a:r>
              <a:rPr lang="ru-RU" sz="2000" b="1" dirty="0" err="1" smtClean="0">
                <a:solidFill>
                  <a:srgbClr val="C00000"/>
                </a:solidFill>
              </a:rPr>
              <a:t>жем</a:t>
            </a:r>
            <a:r>
              <a:rPr lang="kk-KZ" sz="2000" b="1" dirty="0" smtClean="0">
                <a:solidFill>
                  <a:srgbClr val="C00000"/>
                </a:solidFill>
              </a:rPr>
              <a:t>қорлыққа жол жоқ!” аудандық бейнеролик сайысында</a:t>
            </a:r>
          </a:p>
          <a:p>
            <a:pPr algn="ctr"/>
            <a:r>
              <a:rPr lang="kk-KZ" sz="2000" b="1" dirty="0" smtClean="0">
                <a:solidFill>
                  <a:srgbClr val="C00000"/>
                </a:solidFill>
              </a:rPr>
              <a:t> І – орын</a:t>
            </a:r>
          </a:p>
          <a:p>
            <a:pPr algn="ctr"/>
            <a:r>
              <a:rPr lang="kk-KZ" sz="2000" b="1" dirty="0" smtClean="0">
                <a:solidFill>
                  <a:srgbClr val="C00000"/>
                </a:solidFill>
              </a:rPr>
              <a:t>“Скажи коррупции Нет!” районный конкурс видеороликов 1 место </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225536"/>
          </a:xfrm>
        </p:spPr>
        <p:txBody>
          <a:bodyPr>
            <a:normAutofit/>
          </a:bodyPr>
          <a:lstStyle/>
          <a:p>
            <a:r>
              <a:rPr lang="kk-KZ" sz="2800" b="1" dirty="0" smtClean="0">
                <a:solidFill>
                  <a:schemeClr val="accent6">
                    <a:lumMod val="75000"/>
                  </a:schemeClr>
                </a:solidFill>
              </a:rPr>
              <a:t>Классные часы </a:t>
            </a:r>
            <a:r>
              <a:rPr lang="kk-KZ" sz="2800" b="1" dirty="0" smtClean="0">
                <a:solidFill>
                  <a:schemeClr val="accent5">
                    <a:lumMod val="75000"/>
                  </a:schemeClr>
                </a:solidFill>
              </a:rPr>
              <a:t>с целью повышения нравственной и правовой культуры учащихся</a:t>
            </a:r>
            <a:endParaRPr lang="ru-RU" sz="2800" b="1" dirty="0">
              <a:solidFill>
                <a:schemeClr val="accent5">
                  <a:lumMod val="75000"/>
                </a:schemeClr>
              </a:solidFill>
            </a:endParaRPr>
          </a:p>
        </p:txBody>
      </p:sp>
      <p:pic>
        <p:nvPicPr>
          <p:cNvPr id="3" name="Рисунок 2" descr="C:\Users\Пользователь\Desktop\коррупция мероприятия Адал Урпак\20180115_131850.jpg"/>
          <p:cNvPicPr/>
          <p:nvPr/>
        </p:nvPicPr>
        <p:blipFill>
          <a:blip r:embed="rId2" cstate="print"/>
          <a:srcRect/>
          <a:stretch>
            <a:fillRect/>
          </a:stretch>
        </p:blipFill>
        <p:spPr bwMode="auto">
          <a:xfrm>
            <a:off x="214282" y="1571612"/>
            <a:ext cx="3500462" cy="2428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410" name="Picture 2" descr="D:\2017-2018 оку жылы\сабактан тыс ис шара фотолары\20180228_151400.jpg"/>
          <p:cNvPicPr>
            <a:picLocks noChangeAspect="1" noChangeArrowheads="1"/>
          </p:cNvPicPr>
          <p:nvPr/>
        </p:nvPicPr>
        <p:blipFill>
          <a:blip r:embed="rId3" cstate="print"/>
          <a:srcRect/>
          <a:stretch>
            <a:fillRect/>
          </a:stretch>
        </p:blipFill>
        <p:spPr bwMode="auto">
          <a:xfrm>
            <a:off x="4500562" y="1571612"/>
            <a:ext cx="4214842" cy="28099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7411" name="Picture 3" descr="D:\2017-2018 оку жылы\сабактан тыс ис шара фотолары\20180228_155336.jpg"/>
          <p:cNvPicPr>
            <a:picLocks noChangeAspect="1" noChangeArrowheads="1"/>
          </p:cNvPicPr>
          <p:nvPr/>
        </p:nvPicPr>
        <p:blipFill>
          <a:blip r:embed="rId4" cstate="print"/>
          <a:srcRect/>
          <a:stretch>
            <a:fillRect/>
          </a:stretch>
        </p:blipFill>
        <p:spPr bwMode="auto">
          <a:xfrm>
            <a:off x="2307628" y="4071942"/>
            <a:ext cx="3764570" cy="26431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715436" cy="1143008"/>
          </a:xfrm>
        </p:spPr>
        <p:txBody>
          <a:bodyPr>
            <a:normAutofit fontScale="90000"/>
          </a:bodyPr>
          <a:lstStyle/>
          <a:p>
            <a:r>
              <a:rPr lang="kk-KZ" sz="3600" dirty="0" smtClean="0">
                <a:solidFill>
                  <a:srgbClr val="0070C0"/>
                </a:solidFill>
              </a:rPr>
              <a:t/>
            </a:r>
            <a:br>
              <a:rPr lang="kk-KZ" sz="3600" dirty="0" smtClean="0">
                <a:solidFill>
                  <a:srgbClr val="0070C0"/>
                </a:solidFill>
              </a:rPr>
            </a:br>
            <a:r>
              <a:rPr lang="kk-KZ" sz="2700" dirty="0" smtClean="0">
                <a:solidFill>
                  <a:srgbClr val="FF0000"/>
                </a:solidFill>
              </a:rPr>
              <a:t>Родительское собрание </a:t>
            </a:r>
            <a:r>
              <a:rPr lang="kk-KZ" sz="2700" dirty="0" smtClean="0">
                <a:solidFill>
                  <a:srgbClr val="7030A0"/>
                </a:solidFill>
              </a:rPr>
              <a:t>“Роль семьи в правовом воспитании”. Руководитель клуба Кулыжкина Ю.В. выступила с докладом “Посещение нежелательных сайтов учащихся в сети Интернет. Родительский контроль”.</a:t>
            </a:r>
            <a:r>
              <a:rPr lang="kk-KZ" dirty="0" smtClean="0"/>
              <a:t/>
            </a:r>
            <a:br>
              <a:rPr lang="kk-KZ" dirty="0" smtClean="0"/>
            </a:br>
            <a:endParaRPr lang="ru-RU" dirty="0"/>
          </a:p>
        </p:txBody>
      </p:sp>
      <p:pic>
        <p:nvPicPr>
          <p:cNvPr id="18434" name="Picture 2" descr="D:\2017-2018 оку жылы\ата аналар жиналысы\18 сауир\IMG-20180419-WA0031.jpg"/>
          <p:cNvPicPr>
            <a:picLocks noChangeAspect="1" noChangeArrowheads="1"/>
          </p:cNvPicPr>
          <p:nvPr/>
        </p:nvPicPr>
        <p:blipFill>
          <a:blip r:embed="rId2" cstate="print"/>
          <a:srcRect/>
          <a:stretch>
            <a:fillRect/>
          </a:stretch>
        </p:blipFill>
        <p:spPr bwMode="auto">
          <a:xfrm>
            <a:off x="347304" y="1928802"/>
            <a:ext cx="4010382" cy="2643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35" name="Picture 3" descr="D:\2017-2018 оку жылы\ата аналар жиналысы\18 сауир\20180418_160224.jpg"/>
          <p:cNvPicPr>
            <a:picLocks noChangeAspect="1" noChangeArrowheads="1"/>
          </p:cNvPicPr>
          <p:nvPr/>
        </p:nvPicPr>
        <p:blipFill>
          <a:blip r:embed="rId3" cstate="print"/>
          <a:srcRect/>
          <a:stretch>
            <a:fillRect/>
          </a:stretch>
        </p:blipFill>
        <p:spPr bwMode="auto">
          <a:xfrm>
            <a:off x="4929190" y="1857364"/>
            <a:ext cx="3956566" cy="2571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36" name="Picture 4" descr="D:\2017-2018 оку жылы\ата аналар жиналысы\18 сауир\20180418_160232.jpg"/>
          <p:cNvPicPr>
            <a:picLocks noChangeAspect="1" noChangeArrowheads="1"/>
          </p:cNvPicPr>
          <p:nvPr/>
        </p:nvPicPr>
        <p:blipFill>
          <a:blip r:embed="rId4" cstate="print"/>
          <a:srcRect/>
          <a:stretch>
            <a:fillRect/>
          </a:stretch>
        </p:blipFill>
        <p:spPr bwMode="auto">
          <a:xfrm>
            <a:off x="3500430" y="4357694"/>
            <a:ext cx="3714776"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TotalTime>
  <Words>157</Words>
  <Application>Microsoft Office PowerPoint</Application>
  <PresentationFormat>Экран (4:3)</PresentationFormat>
  <Paragraphs>22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Мақсаты мен міндеті: Сыбайлас жемқорлыққа байланысты құқық бұзушылықтың алдын алу, мектепішілік сыбайлас жемқорлыққа қарсы күрес саласында оқушылар ынтымақтастығын кеңейту және жандандыру. Цели и задачи: формирование антикоррупционной культуры в школьной среде, поощрение инициатив по укреплению нетерпимого отношения к коррупции, участие в организации мероприятий антикоррупционного характера. </vt:lpstr>
      <vt:lpstr>Ұранымыз: ЖЕМҚОРЛЫҚ - ІНДЕТ, ЖОЮ  -МІНДЕТ! Девиз: Коррупция – Эпидемия, Задача – Ликвидировать!</vt:lpstr>
      <vt:lpstr>  Список детей, входящих в клуб «Адал Ұрпақ»   1. Ержанат Бекарыс 2. Балташ Нурсултан  3. Жетистикова  Гульшынар  4. Жайлаубаева Аяна  5. Суиндиков Ансар  6. Жетпісбай Дәриға  7. Агибаева Маншук 8. Фролов Райнгольд 9. Агбай Бауржан   10. Михайлева Людмила 11. Нургалиева Алина 12. Глушак Мария 13. Юдин Темур 14. Орлов Никита 15. Копжасар Алмас 16. Мурат Мөлдір 17. Кайырбек   Жанар   18. Бектас Алмас   </vt:lpstr>
      <vt:lpstr>Слайд 5</vt:lpstr>
      <vt:lpstr>«Сыбайлас жемқорлық балалар көзімен» атты сурет байқау – 3 орын Районный заочный конкурс рисунков «Коррупция глазами детей» - 3 место</vt:lpstr>
      <vt:lpstr>Слайд 7</vt:lpstr>
      <vt:lpstr>Классные часы с целью повышения нравственной и правовой культуры учащихся</vt:lpstr>
      <vt:lpstr> Родительское собрание “Роль семьи в правовом воспитании”. Руководитель клуба Кулыжкина Ю.В. выступила с докладом “Посещение нежелательных сайтов учащихся в сети Интернет. Родительский контроль”. </vt:lpstr>
      <vt:lpstr> Дискуссионный практикум «Основы общественного порядка» Цель: Обобщить знания учащихся об основных правах ребенка </vt:lpstr>
      <vt:lpstr>Месячник «Казахстан – правовое государство»</vt:lpstr>
      <vt:lpstr>Акция «Чистый двор – чистое село»</vt:lpstr>
      <vt:lpstr>Конкурс рисунков «Карта коррупционных правонарушений»</vt:lpstr>
      <vt:lpstr>Единный час «Двадцатилетие  становления антикоррупционного законодательства»  ( 9 классы) Цель: усвоить понятие коррупция, познакомиться с антикоррупционным законодательством.</vt:lpstr>
      <vt:lpstr>Сыбайлас жемқорлыққа қарсы мәдениетті қалыптастыруға бағытталған инсталляциялар байқауы Конкурс инсталляций антикоррупционной направленности </vt:lpstr>
      <vt:lpstr>  Назарларыңызға рақмет!!!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Лена</cp:lastModifiedBy>
  <cp:revision>6</cp:revision>
  <dcterms:created xsi:type="dcterms:W3CDTF">2018-10-31T09:09:10Z</dcterms:created>
  <dcterms:modified xsi:type="dcterms:W3CDTF">2018-10-31T12:26:36Z</dcterms:modified>
</cp:coreProperties>
</file>